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4" r:id="rId5"/>
    <p:sldId id="266" r:id="rId6"/>
    <p:sldId id="265" r:id="rId7"/>
    <p:sldId id="258" r:id="rId8"/>
    <p:sldId id="267" r:id="rId9"/>
    <p:sldId id="268" r:id="rId10"/>
    <p:sldId id="287" r:id="rId11"/>
    <p:sldId id="274" r:id="rId12"/>
    <p:sldId id="275" r:id="rId13"/>
    <p:sldId id="277" r:id="rId14"/>
    <p:sldId id="278" r:id="rId15"/>
    <p:sldId id="279" r:id="rId16"/>
    <p:sldId id="280" r:id="rId17"/>
    <p:sldId id="28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79712" y="1268760"/>
            <a:ext cx="6336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Система поиска и оценки научно-технической информации</a:t>
            </a:r>
            <a:endParaRPr lang="ru-RU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429000"/>
            <a:ext cx="42862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8467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Суть проблемы поиска и оценки научно-технической информации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980728"/>
            <a:ext cx="83529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Катастрофически большое количество информации даже по узкой теме исследования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Низкий уровень большей части информации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Поиск нужной информации занимает слишком много времени или становится самоцелью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Поиск литературы подменяет собой непосредственное прочтение литературы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16632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 smtClean="0"/>
              <a:t>Формы представления результатов научных исследований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1835696" y="620688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940152" y="548680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27584" y="1340768"/>
            <a:ext cx="2465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Устное изложение</a:t>
            </a:r>
            <a:endParaRPr lang="ru-RU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8024" y="1196752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Публикация (в том числе в </a:t>
            </a: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электронном виде)</a:t>
            </a:r>
            <a:endParaRPr lang="ru-RU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211960" y="548680"/>
            <a:ext cx="0" cy="6120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3528" y="1988840"/>
            <a:ext cx="357181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Лекция</a:t>
            </a:r>
          </a:p>
          <a:p>
            <a:endParaRPr lang="ru-RU" dirty="0" smtClean="0"/>
          </a:p>
          <a:p>
            <a:r>
              <a:rPr lang="ru-RU" dirty="0" smtClean="0"/>
              <a:t>Публичное выступление</a:t>
            </a:r>
          </a:p>
          <a:p>
            <a:endParaRPr lang="ru-RU" dirty="0" smtClean="0"/>
          </a:p>
          <a:p>
            <a:r>
              <a:rPr lang="ru-RU" dirty="0" smtClean="0"/>
              <a:t>Семинар</a:t>
            </a:r>
          </a:p>
          <a:p>
            <a:endParaRPr lang="ru-RU" dirty="0" smtClean="0"/>
          </a:p>
          <a:p>
            <a:r>
              <a:rPr lang="ru-RU" dirty="0" smtClean="0"/>
              <a:t>Выступление на конференции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932040" y="1916832"/>
            <a:ext cx="254909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Учебник</a:t>
            </a:r>
          </a:p>
          <a:p>
            <a:endParaRPr lang="ru-RU" dirty="0" smtClean="0"/>
          </a:p>
          <a:p>
            <a:r>
              <a:rPr lang="ru-RU" dirty="0" smtClean="0"/>
              <a:t>Учебное пособие</a:t>
            </a:r>
          </a:p>
          <a:p>
            <a:endParaRPr lang="ru-RU" dirty="0" smtClean="0"/>
          </a:p>
          <a:p>
            <a:r>
              <a:rPr lang="ru-RU" dirty="0" smtClean="0"/>
              <a:t>Монография</a:t>
            </a:r>
          </a:p>
          <a:p>
            <a:endParaRPr lang="ru-RU" dirty="0" smtClean="0"/>
          </a:p>
          <a:p>
            <a:r>
              <a:rPr lang="ru-RU" dirty="0" smtClean="0"/>
              <a:t>Сборники статей</a:t>
            </a:r>
          </a:p>
          <a:p>
            <a:endParaRPr lang="ru-RU" dirty="0" smtClean="0"/>
          </a:p>
          <a:p>
            <a:r>
              <a:rPr lang="ru-RU" dirty="0" smtClean="0"/>
              <a:t>Статья в журнале</a:t>
            </a:r>
          </a:p>
          <a:p>
            <a:endParaRPr lang="ru-RU" dirty="0" smtClean="0"/>
          </a:p>
          <a:p>
            <a:r>
              <a:rPr lang="ru-RU" dirty="0" smtClean="0"/>
              <a:t>Тезисы конференции</a:t>
            </a:r>
          </a:p>
          <a:p>
            <a:endParaRPr lang="ru-RU" dirty="0" smtClean="0"/>
          </a:p>
          <a:p>
            <a:r>
              <a:rPr lang="ru-RU" dirty="0" smtClean="0"/>
              <a:t>Патент</a:t>
            </a:r>
          </a:p>
          <a:p>
            <a:endParaRPr lang="ru-RU" dirty="0" smtClean="0"/>
          </a:p>
          <a:p>
            <a:r>
              <a:rPr lang="ru-RU" dirty="0" smtClean="0"/>
              <a:t>Отчет о НИР</a:t>
            </a:r>
          </a:p>
          <a:p>
            <a:endParaRPr lang="ru-RU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971600" y="5229200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Видеолекции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видеосеминары</a:t>
            </a:r>
            <a:r>
              <a:rPr lang="ru-RU" b="1" dirty="0" smtClean="0">
                <a:solidFill>
                  <a:srgbClr val="FF0000"/>
                </a:solidFill>
              </a:rPr>
              <a:t> и т.д.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4" name="Левая фигурная скобка 13"/>
          <p:cNvSpPr/>
          <p:nvPr/>
        </p:nvSpPr>
        <p:spPr>
          <a:xfrm rot="16200000">
            <a:off x="1439652" y="2528900"/>
            <a:ext cx="1296144" cy="3816424"/>
          </a:xfrm>
          <a:prstGeom prst="leftBrace">
            <a:avLst>
              <a:gd name="adj1" fmla="val 8333"/>
              <a:gd name="adj2" fmla="val 49748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628800"/>
            <a:ext cx="254909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Учебник</a:t>
            </a:r>
          </a:p>
          <a:p>
            <a:endParaRPr lang="ru-RU" dirty="0" smtClean="0"/>
          </a:p>
          <a:p>
            <a:r>
              <a:rPr lang="ru-RU" dirty="0" smtClean="0"/>
              <a:t>Учебное пособие</a:t>
            </a:r>
          </a:p>
          <a:p>
            <a:endParaRPr lang="ru-RU" dirty="0" smtClean="0"/>
          </a:p>
          <a:p>
            <a:r>
              <a:rPr lang="ru-RU" dirty="0" smtClean="0"/>
              <a:t>Монография</a:t>
            </a:r>
          </a:p>
          <a:p>
            <a:endParaRPr lang="ru-RU" dirty="0" smtClean="0"/>
          </a:p>
          <a:p>
            <a:r>
              <a:rPr lang="ru-RU" dirty="0" smtClean="0"/>
              <a:t>Сборники статей</a:t>
            </a:r>
          </a:p>
          <a:p>
            <a:endParaRPr lang="ru-RU" dirty="0" smtClean="0"/>
          </a:p>
          <a:p>
            <a:r>
              <a:rPr lang="ru-RU" b="1" u="sng" dirty="0" smtClean="0">
                <a:solidFill>
                  <a:srgbClr val="C00000"/>
                </a:solidFill>
              </a:rPr>
              <a:t>Статья в журнале</a:t>
            </a:r>
          </a:p>
          <a:p>
            <a:endParaRPr lang="ru-RU" dirty="0" smtClean="0"/>
          </a:p>
          <a:p>
            <a:r>
              <a:rPr lang="ru-RU" dirty="0" smtClean="0"/>
              <a:t>Тезисы конференции</a:t>
            </a:r>
          </a:p>
          <a:p>
            <a:endParaRPr lang="ru-RU" dirty="0" smtClean="0"/>
          </a:p>
          <a:p>
            <a:r>
              <a:rPr lang="ru-RU" dirty="0" smtClean="0"/>
              <a:t>Патент</a:t>
            </a:r>
          </a:p>
          <a:p>
            <a:endParaRPr lang="ru-RU" dirty="0" smtClean="0"/>
          </a:p>
          <a:p>
            <a:r>
              <a:rPr lang="ru-RU" dirty="0" smtClean="0"/>
              <a:t>Отчет о НИР</a:t>
            </a:r>
          </a:p>
          <a:p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835696" y="188640"/>
            <a:ext cx="5985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Какому типу публикации отдавать приоритет?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836712"/>
            <a:ext cx="7130478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Публикация должна быть персонализирована (иметь авторов)!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3275856" y="3861048"/>
            <a:ext cx="93610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427984" y="3501008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Статья статье рознь! Используйте статьи из «хороших» журналов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1268760"/>
            <a:ext cx="6734536" cy="3693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Факт ссылки на интернет источник не означает авторство!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72" y="188640"/>
            <a:ext cx="6211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Формат научной публикации, доступный </a:t>
            </a:r>
            <a:r>
              <a:rPr lang="en-US" b="1" dirty="0" smtClean="0"/>
              <a:t>on-line</a:t>
            </a:r>
            <a:endParaRPr lang="ru-RU" b="1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427984" y="620688"/>
            <a:ext cx="0" cy="6237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2989011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23528" y="908720"/>
            <a:ext cx="3809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Portable Document Format (PDF)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364088" y="836712"/>
            <a:ext cx="740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DjVu</a:t>
            </a: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556792"/>
            <a:ext cx="324036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72" y="188640"/>
            <a:ext cx="5456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 чего начать поиск научной публикации?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908720"/>
            <a:ext cx="6540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/>
              <a:t>КЛЮЧЕВЫЕ СЛОВА ПРИ НАПИСАНИИ СТАТЬИ</a:t>
            </a:r>
            <a:r>
              <a:rPr lang="en-US" b="1" u="sng" dirty="0" smtClean="0"/>
              <a:t>: </a:t>
            </a:r>
            <a:endParaRPr lang="ru-RU" b="1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340768"/>
            <a:ext cx="8468309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611560" y="5661248"/>
            <a:ext cx="633670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39552" y="5805264"/>
            <a:ext cx="712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Ключевые слова при поиске </a:t>
            </a:r>
            <a:r>
              <a:rPr lang="ru-RU" dirty="0" smtClean="0"/>
              <a:t>(знайте предмет поиска, синонимы терминов, подумайте о  логике автора, писавшего работу)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836712"/>
            <a:ext cx="720080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27584" y="188640"/>
            <a:ext cx="768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Общедоступные и специализированные поисковые системы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68760"/>
            <a:ext cx="2286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Google;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Yahoo!;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Апорт;</a:t>
            </a:r>
          </a:p>
          <a:p>
            <a:pPr>
              <a:buFont typeface="Wingdings" pitchFamily="2" charset="2"/>
              <a:buChar char="Ø"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Rambler;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Яндекс</a:t>
            </a:r>
            <a:r>
              <a:rPr lang="ru-RU" dirty="0" smtClean="0"/>
              <a:t>;</a:t>
            </a:r>
          </a:p>
          <a:p>
            <a:pPr>
              <a:buFont typeface="Wingdings" pitchFamily="2" charset="2"/>
              <a:buChar char="Ø"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@</a:t>
            </a:r>
            <a:r>
              <a:rPr lang="en-US" dirty="0" smtClean="0"/>
              <a:t>MAIL.RU;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Nigma.ru ;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AltaVista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5" name="Стрелка вправо 4"/>
          <p:cNvSpPr/>
          <p:nvPr/>
        </p:nvSpPr>
        <p:spPr>
          <a:xfrm>
            <a:off x="1691680" y="4365104"/>
            <a:ext cx="1656184" cy="792088"/>
          </a:xfrm>
          <a:prstGeom prst="rightArrow">
            <a:avLst/>
          </a:prstGeom>
          <a:solidFill>
            <a:schemeClr val="accent1">
              <a:alpha val="6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491880" y="4581128"/>
            <a:ext cx="4004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Разведочный анализ информации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2048"/>
            <a:ext cx="8532440" cy="682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56176" y="620688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ГУГЛ АКАДЕМИЯ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532440" cy="682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56176" y="1844824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ГУГЛ АКАДЕМИЯ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660232" y="2636912"/>
            <a:ext cx="172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 чем плюсы?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0"/>
            <a:ext cx="7462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Анализ списка литературы из уже найденной публикации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7972425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72" y="188640"/>
            <a:ext cx="6479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Система оценка качества публикации (научной работы)</a:t>
            </a:r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1475656" y="692696"/>
            <a:ext cx="72008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588224" y="692696"/>
            <a:ext cx="72008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39552" y="1628800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Рейтинг журнала, где опубликована статья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796136" y="1556792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Количество людей, прочитавших и сославшихся на данную работу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915816" y="1916832"/>
            <a:ext cx="259228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71800" y="3573016"/>
            <a:ext cx="3276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err="1" smtClean="0"/>
              <a:t>Импакт-фактор</a:t>
            </a:r>
            <a:r>
              <a:rPr lang="ru-RU" b="1" u="sng" dirty="0" smtClean="0"/>
              <a:t> журнала</a:t>
            </a:r>
            <a:endParaRPr lang="ru-RU" b="1" u="sng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4077072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Например, </a:t>
            </a:r>
            <a:r>
              <a:rPr lang="ru-RU" dirty="0" err="1" smtClean="0"/>
              <a:t>импакт-фактор</a:t>
            </a:r>
            <a:r>
              <a:rPr lang="ru-RU" dirty="0" smtClean="0"/>
              <a:t> журнала в 2012 году вычислен следующим образом: I</a:t>
            </a:r>
            <a:r>
              <a:rPr lang="en-US" dirty="0" smtClean="0"/>
              <a:t>P2011</a:t>
            </a:r>
            <a:r>
              <a:rPr lang="ru-RU" dirty="0" smtClean="0"/>
              <a:t> = A/B, где: A — число цитирований в течение 2011 года в журналах, отслеживаемых Институтом научной информации, статей, опубликованных в данном журнале в 2009—2010 годах; B — число статей, опубликованных в данном журнале в 2009-2010 годах</a:t>
            </a:r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805264"/>
            <a:ext cx="24860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604448" cy="688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676875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Библиографическое описание публикации найдено, но как скачать саму публикацию???</a:t>
            </a:r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1259632" y="1124744"/>
            <a:ext cx="648072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516216" y="1052736"/>
            <a:ext cx="648072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95536" y="2060848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Научная публикация как достояние общественности</a:t>
            </a:r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283968" y="980728"/>
            <a:ext cx="0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20072" y="2060848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Научная публикация как средство заработка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140968"/>
            <a:ext cx="5904656" cy="3511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7704" y="116632"/>
            <a:ext cx="5673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Существующие способы доступа к ресурсам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836712"/>
            <a:ext cx="867897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Оплата подписки или оплата одной публикации (покупка через </a:t>
            </a:r>
            <a:r>
              <a:rPr lang="en-US" dirty="0" smtClean="0"/>
              <a:t>Amazon)</a:t>
            </a: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Поиск публикации через </a:t>
            </a:r>
            <a:r>
              <a:rPr lang="ru-RU" dirty="0" err="1" smtClean="0"/>
              <a:t>Гугл</a:t>
            </a:r>
            <a:r>
              <a:rPr lang="ru-RU" dirty="0" smtClean="0"/>
              <a:t> Академию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Работа в библиотеках с оплаченным доступом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Письмо автору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604448" cy="688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88640"/>
            <a:ext cx="8581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Работа в сети через организацию, имеющую оплаченный доступ к ресурсам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636912"/>
            <a:ext cx="2797433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788024" y="692696"/>
            <a:ext cx="3054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Удаленный доступ по </a:t>
            </a:r>
            <a:r>
              <a:rPr lang="en-US" i="1" dirty="0" err="1" smtClean="0"/>
              <a:t>vpn</a:t>
            </a:r>
            <a:endParaRPr lang="ru-RU" i="1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941168"/>
            <a:ext cx="201622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196752"/>
            <a:ext cx="19621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Двойная стрелка вверх/вниз 8"/>
          <p:cNvSpPr/>
          <p:nvPr/>
        </p:nvSpPr>
        <p:spPr>
          <a:xfrm>
            <a:off x="1475656" y="2852936"/>
            <a:ext cx="576064" cy="172819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войная стрелка вверх/вниз 9"/>
          <p:cNvSpPr/>
          <p:nvPr/>
        </p:nvSpPr>
        <p:spPr>
          <a:xfrm rot="3761369">
            <a:off x="3215718" y="3995823"/>
            <a:ext cx="576064" cy="151216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войная стрелка вверх/вниз 10"/>
          <p:cNvSpPr/>
          <p:nvPr/>
        </p:nvSpPr>
        <p:spPr>
          <a:xfrm rot="6409989">
            <a:off x="3362873" y="1727398"/>
            <a:ext cx="576064" cy="151216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827584" y="3573016"/>
            <a:ext cx="2088232" cy="57606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755576" y="3645024"/>
            <a:ext cx="1863824" cy="3684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699792" y="5517232"/>
            <a:ext cx="2637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ip</a:t>
            </a:r>
            <a:r>
              <a:rPr lang="en-US" dirty="0" smtClean="0"/>
              <a:t>-</a:t>
            </a:r>
            <a:r>
              <a:rPr lang="ru-RU" dirty="0" smtClean="0"/>
              <a:t>адрес университета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Научная библиотека </a:t>
            </a:r>
            <a:r>
              <a:rPr lang="ru-RU" sz="2000" dirty="0" smtClean="0"/>
              <a:t>ВКТУ им. Д . </a:t>
            </a:r>
            <a:r>
              <a:rPr lang="ru-RU" sz="2000" dirty="0" err="1" smtClean="0"/>
              <a:t>Серикбаева</a:t>
            </a:r>
            <a:r>
              <a:rPr lang="ru-RU" sz="2000" dirty="0" smtClean="0"/>
              <a:t> </a:t>
            </a:r>
            <a:r>
              <a:rPr lang="ru-RU" sz="2000" dirty="0"/>
              <a:t>предлагает бесплатный доступ к полнотекстовым базам </a:t>
            </a:r>
            <a:r>
              <a:rPr lang="ru-RU" sz="2000" dirty="0" smtClean="0"/>
              <a:t>данных, ознакомиться с которыми возможно на сайте университета по ссылке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https://www.ektu.kz/researchlibrary/remoteresources.aspx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4890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386</TotalTime>
  <Words>400</Words>
  <Application>Microsoft Office PowerPoint</Application>
  <PresentationFormat>Экран (4:3)</PresentationFormat>
  <Paragraphs>106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Научная библиотека ВКТУ им. Д . Серикбаева предлагает бесплатный доступ к полнотекстовым базам данных, ознакомиться с которыми возможно на сайте университета по ссылке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Иван</dc:creator>
  <cp:lastModifiedBy>Админ</cp:lastModifiedBy>
  <cp:revision>108</cp:revision>
  <dcterms:created xsi:type="dcterms:W3CDTF">2013-01-29T15:39:20Z</dcterms:created>
  <dcterms:modified xsi:type="dcterms:W3CDTF">2020-09-25T10:53:36Z</dcterms:modified>
</cp:coreProperties>
</file>